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handoutMasterIdLst>
    <p:handoutMasterId r:id="rId10"/>
  </p:handoutMasterIdLst>
  <p:sldIdLst>
    <p:sldId id="267" r:id="rId2"/>
    <p:sldId id="257" r:id="rId3"/>
    <p:sldId id="269" r:id="rId4"/>
    <p:sldId id="270" r:id="rId5"/>
    <p:sldId id="271" r:id="rId6"/>
    <p:sldId id="272" r:id="rId7"/>
    <p:sldId id="273"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3"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(231)</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10/21/2020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(231)</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10/21/2020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B5DB72C-7E2D-4858-8D4F-67F97EA30351}"/>
              </a:ext>
            </a:extLst>
          </p:cNvPr>
          <p:cNvSpPr>
            <a:spLocks noGrp="1"/>
          </p:cNvSpPr>
          <p:nvPr>
            <p:ph type="dt" idx="1"/>
          </p:nvPr>
        </p:nvSpPr>
        <p:spPr/>
        <p:txBody>
          <a:bodyPr/>
          <a:lstStyle/>
          <a:p>
            <a:r>
              <a:rPr lang="en-US"/>
              <a:t>10/21/2020 pm</a:t>
            </a:r>
          </a:p>
        </p:txBody>
      </p:sp>
      <p:sp>
        <p:nvSpPr>
          <p:cNvPr id="6" name="Footer Placeholder 5">
            <a:extLst>
              <a:ext uri="{FF2B5EF4-FFF2-40B4-BE49-F238E27FC236}">
                <a16:creationId xmlns:a16="http://schemas.microsoft.com/office/drawing/2014/main" id="{D1F4C2D4-9481-447B-B232-11B6C513556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75DA23E-CB90-4E04-8199-DFAF7FE6886A}"/>
              </a:ext>
            </a:extLst>
          </p:cNvPr>
          <p:cNvSpPr>
            <a:spLocks noGrp="1"/>
          </p:cNvSpPr>
          <p:nvPr>
            <p:ph type="hdr" sz="quarter"/>
          </p:nvPr>
        </p:nvSpPr>
        <p:spPr/>
        <p:txBody>
          <a:bodyPr/>
          <a:lstStyle/>
          <a:p>
            <a:r>
              <a:rPr lang="en-US"/>
              <a:t>Class – The Life Of Christ (231)</a:t>
            </a:r>
          </a:p>
        </p:txBody>
      </p:sp>
    </p:spTree>
    <p:extLst>
      <p:ext uri="{BB962C8B-B14F-4D97-AF65-F5344CB8AC3E}">
        <p14:creationId xmlns:p14="http://schemas.microsoft.com/office/powerpoint/2010/main" val="1627546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baseline="0" dirty="0">
                <a:latin typeface="TimesNewRomanPSMT"/>
              </a:rPr>
              <a:t>This chapter records the incidents before and during a visit of Christ to Jerusalem around six months prior to his execution. The occasion is the Feast of Tabernacles in the fall of the year. It recounts the growing animosity of the Jewish leadership, the priesthood and the Pharisees, as well as the confusion among the general populace about his claims and his teachings. He cannot travel to Jerusalem with the pilgrim bands or make a public appearance on the first day of the feast. Certain of the leaders have evidently made provision to take him if he appears. His brothers do not understand. They think he ought to force the issue by doing everything he has done in Galilee in the capital city. So, he arrives at the feast several days late and makes his way to the temple where he argues with detractors, confuses them with some of his most profound sayings, and announces with a shout that he is the fulfillment of Isaiah’s promise of living waters (Isa. 55:1).</a:t>
            </a:r>
          </a:p>
          <a:p>
            <a:pPr algn="l"/>
            <a:endParaRPr lang="en-US" sz="1100" dirty="0">
              <a:latin typeface="TimesNewRomanPSMT"/>
            </a:endParaRPr>
          </a:p>
          <a:p>
            <a:pPr algn="l"/>
            <a:r>
              <a:rPr lang="en-US" b="1" i="0" u="none" strike="noStrike" baseline="0" dirty="0">
                <a:latin typeface="TimesNewRomanPS-BoldMT"/>
              </a:rPr>
              <a:t>Tabernacles </a:t>
            </a:r>
            <a:r>
              <a:rPr lang="en-US" b="0" i="0" u="none" strike="noStrike" baseline="0" dirty="0">
                <a:latin typeface="TimesNewRomanPSMT"/>
              </a:rPr>
              <a:t>(</a:t>
            </a:r>
            <a:r>
              <a:rPr lang="en-US" b="0" i="1" u="none" strike="noStrike" baseline="0" dirty="0" err="1">
                <a:latin typeface="TimesNewRomanPS-ItalicMT"/>
              </a:rPr>
              <a:t>skēnopēgia</a:t>
            </a:r>
            <a:r>
              <a:rPr lang="en-US" b="0" i="1" u="none" strike="noStrike" baseline="0" dirty="0">
                <a:latin typeface="TimesNewRomanPS-ItalicMT"/>
              </a:rPr>
              <a:t>, </a:t>
            </a:r>
            <a:r>
              <a:rPr lang="en-US" b="0" i="0" u="none" strike="noStrike" baseline="0" dirty="0">
                <a:latin typeface="TimesNewRomanPSMT"/>
              </a:rPr>
              <a:t>“</a:t>
            </a:r>
            <a:r>
              <a:rPr lang="en-US" b="1" i="0" u="none" strike="noStrike" baseline="0" dirty="0">
                <a:latin typeface="TimesNewRomanPSMT"/>
              </a:rPr>
              <a:t>tent-pitching</a:t>
            </a:r>
            <a:r>
              <a:rPr lang="en-US" b="0" i="0" u="none" strike="noStrike" baseline="0" dirty="0">
                <a:latin typeface="TimesNewRomanPSMT"/>
              </a:rPr>
              <a:t>”) was the last major feast of the sacral year, and was considered preeminent among the Jewish festivals, as the “holiest and greatest” (Josephus). It fell between 15-22 Tishri (September-October), and </a:t>
            </a:r>
            <a:r>
              <a:rPr lang="en-US" b="1" i="0" u="none" strike="noStrike" baseline="0" dirty="0">
                <a:latin typeface="TimesNewRomanPSMT"/>
              </a:rPr>
              <a:t>commemorated the Israelites dwelling in tents in the wilderness after the Exodus </a:t>
            </a:r>
            <a:r>
              <a:rPr lang="en-US" b="0" i="0" u="none" strike="noStrike" baseline="0" dirty="0">
                <a:latin typeface="TimesNewRomanPSMT"/>
              </a:rPr>
              <a:t>(Lev. 23:39-43; Deut. 16:13-15) and the </a:t>
            </a:r>
            <a:r>
              <a:rPr lang="en-US" b="1" i="0" u="none" strike="noStrike" baseline="0" dirty="0">
                <a:latin typeface="TimesNewRomanPSMT"/>
              </a:rPr>
              <a:t>ingathering of the fruit of the vine and of the olive</a:t>
            </a:r>
            <a:r>
              <a:rPr lang="en-US" b="0" i="0" u="none" strike="noStrike" baseline="0" dirty="0">
                <a:latin typeface="TimesNewRomanPSMT"/>
              </a:rPr>
              <a:t>. The feast lasted seven days, during which all who were not exempted through illness or weakness were obliged to </a:t>
            </a:r>
            <a:r>
              <a:rPr lang="en-US" b="1" i="0" u="none" strike="noStrike" baseline="0" dirty="0">
                <a:latin typeface="TimesNewRomanPSMT"/>
              </a:rPr>
              <a:t>live in booths</a:t>
            </a:r>
            <a:r>
              <a:rPr lang="en-US" b="0" i="0" u="none" strike="noStrike" baseline="0" dirty="0">
                <a:latin typeface="TimesNewRomanPSMT"/>
              </a:rPr>
              <a:t>, which </a:t>
            </a:r>
            <a:r>
              <a:rPr lang="en-US" b="1" i="0" u="none" strike="noStrike" baseline="0" dirty="0">
                <a:latin typeface="TimesNewRomanPSMT"/>
              </a:rPr>
              <a:t>involved much of the discomfort and fun of camping and picnicking</a:t>
            </a:r>
            <a:r>
              <a:rPr lang="en-US" b="0" i="0" u="none" strike="noStrike" baseline="0" dirty="0">
                <a:latin typeface="TimesNewRomanPSMT"/>
              </a:rPr>
              <a:t>.</a:t>
            </a:r>
          </a:p>
          <a:p>
            <a:pPr algn="l"/>
            <a:endParaRPr lang="en-US" sz="1000" dirty="0">
              <a:latin typeface="TimesNewRomanPSMT"/>
            </a:endParaRPr>
          </a:p>
          <a:p>
            <a:pPr algn="l"/>
            <a:r>
              <a:rPr lang="en-US" sz="1000" dirty="0">
                <a:latin typeface="TimesNewRomanPSMT"/>
              </a:rPr>
              <a:t>Exodus 23:14ff and Deut. 16:16 identifies the 3 feasts. </a:t>
            </a:r>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60EE07D-2289-457B-A434-9BD5B960F6E5}"/>
              </a:ext>
            </a:extLst>
          </p:cNvPr>
          <p:cNvSpPr>
            <a:spLocks noGrp="1"/>
          </p:cNvSpPr>
          <p:nvPr>
            <p:ph type="dt" idx="1"/>
          </p:nvPr>
        </p:nvSpPr>
        <p:spPr/>
        <p:txBody>
          <a:bodyPr/>
          <a:lstStyle/>
          <a:p>
            <a:r>
              <a:rPr lang="en-US"/>
              <a:t>10/21/2020 pm</a:t>
            </a:r>
          </a:p>
        </p:txBody>
      </p:sp>
      <p:sp>
        <p:nvSpPr>
          <p:cNvPr id="6" name="Footer Placeholder 5">
            <a:extLst>
              <a:ext uri="{FF2B5EF4-FFF2-40B4-BE49-F238E27FC236}">
                <a16:creationId xmlns:a16="http://schemas.microsoft.com/office/drawing/2014/main" id="{008F6572-F3F1-4CAA-BCD9-2944DE005BE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CC3D92D-F0BA-424E-B1B9-83153EAAFB82}"/>
              </a:ext>
            </a:extLst>
          </p:cNvPr>
          <p:cNvSpPr>
            <a:spLocks noGrp="1"/>
          </p:cNvSpPr>
          <p:nvPr>
            <p:ph type="hdr" sz="quarter"/>
          </p:nvPr>
        </p:nvSpPr>
        <p:spPr/>
        <p:txBody>
          <a:bodyPr/>
          <a:lstStyle/>
          <a:p>
            <a:r>
              <a:rPr lang="en-US"/>
              <a:t>Class – The Life Of Christ (231)</a:t>
            </a:r>
          </a:p>
        </p:txBody>
      </p:sp>
    </p:spTree>
    <p:extLst>
      <p:ext uri="{BB962C8B-B14F-4D97-AF65-F5344CB8AC3E}">
        <p14:creationId xmlns:p14="http://schemas.microsoft.com/office/powerpoint/2010/main" val="185631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baseline="0" dirty="0">
                <a:latin typeface="TimesNewRomanPSMT"/>
              </a:rPr>
              <a:t> Luke 2:26 - Simeon looked for the Messiah, vs. 38, Anna looked for the Redeemer of Israel. </a:t>
            </a:r>
          </a:p>
          <a:p>
            <a:pPr algn="l"/>
            <a:endParaRPr lang="en-US" sz="1000" dirty="0"/>
          </a:p>
          <a:p>
            <a:pPr algn="l"/>
            <a:r>
              <a:rPr lang="en-US" sz="1000" dirty="0"/>
              <a:t>What changes an unbeliever into a believer today?</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3EBDB17-814B-4436-8CAC-8317C12EF2A3}"/>
              </a:ext>
            </a:extLst>
          </p:cNvPr>
          <p:cNvSpPr>
            <a:spLocks noGrp="1"/>
          </p:cNvSpPr>
          <p:nvPr>
            <p:ph type="dt" idx="1"/>
          </p:nvPr>
        </p:nvSpPr>
        <p:spPr/>
        <p:txBody>
          <a:bodyPr/>
          <a:lstStyle/>
          <a:p>
            <a:r>
              <a:rPr lang="en-US"/>
              <a:t>10/21/2020 pm</a:t>
            </a:r>
          </a:p>
        </p:txBody>
      </p:sp>
      <p:sp>
        <p:nvSpPr>
          <p:cNvPr id="6" name="Footer Placeholder 5">
            <a:extLst>
              <a:ext uri="{FF2B5EF4-FFF2-40B4-BE49-F238E27FC236}">
                <a16:creationId xmlns:a16="http://schemas.microsoft.com/office/drawing/2014/main" id="{40FCDE92-E9F3-47AC-8CE3-740444F2E7C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4EA73C8-2F6F-42F5-A183-425255EC9C01}"/>
              </a:ext>
            </a:extLst>
          </p:cNvPr>
          <p:cNvSpPr>
            <a:spLocks noGrp="1"/>
          </p:cNvSpPr>
          <p:nvPr>
            <p:ph type="hdr" sz="quarter"/>
          </p:nvPr>
        </p:nvSpPr>
        <p:spPr/>
        <p:txBody>
          <a:bodyPr/>
          <a:lstStyle/>
          <a:p>
            <a:r>
              <a:rPr lang="en-US"/>
              <a:t>Class – The Life Of Christ (231)</a:t>
            </a:r>
          </a:p>
        </p:txBody>
      </p:sp>
    </p:spTree>
    <p:extLst>
      <p:ext uri="{BB962C8B-B14F-4D97-AF65-F5344CB8AC3E}">
        <p14:creationId xmlns:p14="http://schemas.microsoft.com/office/powerpoint/2010/main" val="1870960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7436">
              <a:defRPr/>
            </a:pPr>
            <a:r>
              <a:rPr lang="en-US" dirty="0"/>
              <a:t>What is their point? Is it animosity, jealousy, hostility or impatience? </a:t>
            </a:r>
          </a:p>
          <a:p>
            <a:pPr algn="l"/>
            <a:r>
              <a:rPr lang="en-US" b="0" i="0" u="none" strike="noStrike" baseline="0" dirty="0">
                <a:latin typeface="TimesNewRomanPSMT"/>
              </a:rPr>
              <a:t> </a:t>
            </a:r>
          </a:p>
          <a:p>
            <a:pPr algn="l"/>
            <a:r>
              <a:rPr lang="en-US" sz="1000" dirty="0"/>
              <a:t>What did Jesus know was to happen in Jerusalem? Luke 9:31, “His departure…” Matthew 16:21</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A3A6A8A-C421-46FD-85FA-2373C8BAAE09}"/>
              </a:ext>
            </a:extLst>
          </p:cNvPr>
          <p:cNvSpPr>
            <a:spLocks noGrp="1"/>
          </p:cNvSpPr>
          <p:nvPr>
            <p:ph type="dt" idx="1"/>
          </p:nvPr>
        </p:nvSpPr>
        <p:spPr/>
        <p:txBody>
          <a:bodyPr/>
          <a:lstStyle/>
          <a:p>
            <a:r>
              <a:rPr lang="en-US"/>
              <a:t>10/21/2020 pm</a:t>
            </a:r>
          </a:p>
        </p:txBody>
      </p:sp>
      <p:sp>
        <p:nvSpPr>
          <p:cNvPr id="6" name="Footer Placeholder 5">
            <a:extLst>
              <a:ext uri="{FF2B5EF4-FFF2-40B4-BE49-F238E27FC236}">
                <a16:creationId xmlns:a16="http://schemas.microsoft.com/office/drawing/2014/main" id="{75EA5430-48F2-4123-9473-55A41BCB570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0CF661A-BD58-40C5-9CB4-13FE318DA1B9}"/>
              </a:ext>
            </a:extLst>
          </p:cNvPr>
          <p:cNvSpPr>
            <a:spLocks noGrp="1"/>
          </p:cNvSpPr>
          <p:nvPr>
            <p:ph type="hdr" sz="quarter"/>
          </p:nvPr>
        </p:nvSpPr>
        <p:spPr/>
        <p:txBody>
          <a:bodyPr/>
          <a:lstStyle/>
          <a:p>
            <a:r>
              <a:rPr lang="en-US"/>
              <a:t>Class – The Life Of Christ (231)</a:t>
            </a:r>
          </a:p>
        </p:txBody>
      </p:sp>
    </p:spTree>
    <p:extLst>
      <p:ext uri="{BB962C8B-B14F-4D97-AF65-F5344CB8AC3E}">
        <p14:creationId xmlns:p14="http://schemas.microsoft.com/office/powerpoint/2010/main" val="36567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as most of His ministry has been in Galilee. </a:t>
            </a:r>
            <a:endParaRPr lang="en-US" b="0" i="0" u="none" strike="noStrike" baseline="0" dirty="0">
              <a:latin typeface="TimesNewRomanPSMT"/>
            </a:endParaRPr>
          </a:p>
          <a:p>
            <a:pPr algn="l"/>
            <a:r>
              <a:rPr lang="en-US" sz="1000" dirty="0"/>
              <a:t>What did Jesus know was to happen in Jerusalem? Luke 9:31, “His departure…” Matthew 16:21</a:t>
            </a:r>
          </a:p>
          <a:p>
            <a:pPr algn="l"/>
            <a:endParaRPr lang="en-US" sz="1000" dirty="0"/>
          </a:p>
          <a:p>
            <a:pPr algn="l"/>
            <a:r>
              <a:rPr lang="en-US" sz="1000" dirty="0"/>
              <a:t>John 2:14-25 - Jesus’ first cleansing of the temple. Vs. 24, Jesus wasn’t “entrusting Himself” to any there.</a:t>
            </a:r>
          </a:p>
          <a:p>
            <a:pPr algn="l"/>
            <a:r>
              <a:rPr lang="en-US" sz="1000" dirty="0"/>
              <a:t>John 5 - healing on the Sabbath. Jesus’ claims of equality with God. Vs. 18, they sought to kill Him because of the Sabbath and “calling God His own Father.” </a:t>
            </a:r>
          </a:p>
          <a:p>
            <a:pPr algn="l"/>
            <a:endParaRPr lang="en-US" sz="1000" dirty="0"/>
          </a:p>
          <a:p>
            <a:pPr algn="l"/>
            <a:r>
              <a:rPr lang="en-US" sz="1000" dirty="0"/>
              <a:t>Matt 12:38-42 - “Then some of the scribes and Pharisees said to Him, "Teacher, we want to see a sign from You." 39 But He answered and said to them, "An evil and adulterous generation craves for a sign; and yet no sign will be given to it but the sign of Jonah the prophet; 40 for just as JONAH WAS THREE DAYS AND THREE NIGHTS IN THE BELLY OF THE SEA MONSTER, so will the Son of Man be three days and three nights in the heart of the earth. 41 "The men of Nineveh will stand up with this generation at the judgment, and will condemn it because they repented at the preaching of Jonah; and behold, something greater than Jonah is here. 42 "The Queen of the South will rise up with this generation at the judgment and will condemn it, because she came from the ends of the earth to hear the wisdom of Solomon; and behold, something greater than Solomon is here.” </a:t>
            </a:r>
          </a:p>
          <a:p>
            <a:pPr algn="l"/>
            <a:endParaRPr lang="en-US" sz="1000" dirty="0"/>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1F97DF5-A64B-425A-966E-4BD0BD6F710B}"/>
              </a:ext>
            </a:extLst>
          </p:cNvPr>
          <p:cNvSpPr>
            <a:spLocks noGrp="1"/>
          </p:cNvSpPr>
          <p:nvPr>
            <p:ph type="dt" idx="1"/>
          </p:nvPr>
        </p:nvSpPr>
        <p:spPr/>
        <p:txBody>
          <a:bodyPr/>
          <a:lstStyle/>
          <a:p>
            <a:r>
              <a:rPr lang="en-US"/>
              <a:t>10/21/2020 pm</a:t>
            </a:r>
          </a:p>
        </p:txBody>
      </p:sp>
      <p:sp>
        <p:nvSpPr>
          <p:cNvPr id="6" name="Footer Placeholder 5">
            <a:extLst>
              <a:ext uri="{FF2B5EF4-FFF2-40B4-BE49-F238E27FC236}">
                <a16:creationId xmlns:a16="http://schemas.microsoft.com/office/drawing/2014/main" id="{CFD0E583-1639-4AF5-A916-C495876C867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3630042-CB8A-45DD-B3C2-E93C8AA80926}"/>
              </a:ext>
            </a:extLst>
          </p:cNvPr>
          <p:cNvSpPr>
            <a:spLocks noGrp="1"/>
          </p:cNvSpPr>
          <p:nvPr>
            <p:ph type="hdr" sz="quarter"/>
          </p:nvPr>
        </p:nvSpPr>
        <p:spPr/>
        <p:txBody>
          <a:bodyPr/>
          <a:lstStyle/>
          <a:p>
            <a:r>
              <a:rPr lang="en-US"/>
              <a:t>Class – The Life Of Christ (231)</a:t>
            </a:r>
          </a:p>
        </p:txBody>
      </p:sp>
    </p:spTree>
    <p:extLst>
      <p:ext uri="{BB962C8B-B14F-4D97-AF65-F5344CB8AC3E}">
        <p14:creationId xmlns:p14="http://schemas.microsoft.com/office/powerpoint/2010/main" val="3751497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“Time” is not the Greek word “</a:t>
            </a:r>
            <a:r>
              <a:rPr lang="en-US" sz="1000" dirty="0" err="1"/>
              <a:t>chronos</a:t>
            </a:r>
            <a:r>
              <a:rPr lang="en-US" sz="1000" dirty="0"/>
              <a:t>” referring to the simple passage of time. </a:t>
            </a:r>
          </a:p>
          <a:p>
            <a:pPr algn="l"/>
            <a:endParaRPr lang="en-US" sz="1000" dirty="0"/>
          </a:p>
          <a:p>
            <a:pPr algn="l"/>
            <a:r>
              <a:rPr lang="en-US" dirty="0">
                <a:solidFill>
                  <a:srgbClr val="444444"/>
                </a:solidFill>
                <a:latin typeface="Roboto"/>
              </a:rPr>
              <a:t>In His Time</a:t>
            </a:r>
            <a:br>
              <a:rPr lang="en-US" dirty="0">
                <a:solidFill>
                  <a:srgbClr val="444444"/>
                </a:solidFill>
                <a:latin typeface="Roboto"/>
              </a:rPr>
            </a:br>
            <a:r>
              <a:rPr lang="en-US" dirty="0">
                <a:solidFill>
                  <a:srgbClr val="444444"/>
                </a:solidFill>
                <a:latin typeface="Roboto"/>
              </a:rPr>
              <a:t>In His time, in His time,</a:t>
            </a:r>
            <a:br>
              <a:rPr lang="en-US" dirty="0">
                <a:solidFill>
                  <a:srgbClr val="444444"/>
                </a:solidFill>
                <a:latin typeface="Roboto"/>
              </a:rPr>
            </a:br>
            <a:r>
              <a:rPr lang="en-US" dirty="0">
                <a:solidFill>
                  <a:srgbClr val="444444"/>
                </a:solidFill>
                <a:latin typeface="Roboto"/>
              </a:rPr>
              <a:t>He makes all things beautiful, in His time,</a:t>
            </a:r>
            <a:br>
              <a:rPr lang="en-US" dirty="0">
                <a:solidFill>
                  <a:srgbClr val="444444"/>
                </a:solidFill>
                <a:latin typeface="Roboto"/>
              </a:rPr>
            </a:br>
            <a:r>
              <a:rPr lang="en-US" dirty="0">
                <a:solidFill>
                  <a:srgbClr val="444444"/>
                </a:solidFill>
                <a:latin typeface="Roboto"/>
              </a:rPr>
              <a:t>Lord, please show me everyday,</a:t>
            </a:r>
            <a:br>
              <a:rPr lang="en-US" dirty="0">
                <a:solidFill>
                  <a:srgbClr val="444444"/>
                </a:solidFill>
                <a:latin typeface="Roboto"/>
              </a:rPr>
            </a:br>
            <a:r>
              <a:rPr lang="en-US" dirty="0">
                <a:solidFill>
                  <a:srgbClr val="444444"/>
                </a:solidFill>
                <a:latin typeface="Roboto"/>
              </a:rPr>
              <a:t>As You're teaching me Your way,</a:t>
            </a:r>
            <a:br>
              <a:rPr lang="en-US" dirty="0">
                <a:solidFill>
                  <a:srgbClr val="444444"/>
                </a:solidFill>
                <a:latin typeface="Roboto"/>
              </a:rPr>
            </a:br>
            <a:r>
              <a:rPr lang="en-US" dirty="0">
                <a:solidFill>
                  <a:srgbClr val="444444"/>
                </a:solidFill>
                <a:latin typeface="Roboto"/>
              </a:rPr>
              <a:t>That You do just what You say, in Your time.</a:t>
            </a:r>
          </a:p>
          <a:p>
            <a:pPr algn="l"/>
            <a:r>
              <a:rPr lang="en-US" dirty="0">
                <a:solidFill>
                  <a:srgbClr val="444444"/>
                </a:solidFill>
                <a:latin typeface="Roboto"/>
              </a:rPr>
              <a:t>In Your time, in Your time,</a:t>
            </a:r>
            <a:br>
              <a:rPr lang="en-US" dirty="0">
                <a:solidFill>
                  <a:srgbClr val="444444"/>
                </a:solidFill>
                <a:latin typeface="Roboto"/>
              </a:rPr>
            </a:br>
            <a:r>
              <a:rPr lang="en-US" dirty="0">
                <a:solidFill>
                  <a:srgbClr val="444444"/>
                </a:solidFill>
                <a:latin typeface="Roboto"/>
              </a:rPr>
              <a:t>You make all things beautiful, in Your time.</a:t>
            </a:r>
            <a:br>
              <a:rPr lang="en-US" dirty="0">
                <a:solidFill>
                  <a:srgbClr val="444444"/>
                </a:solidFill>
                <a:latin typeface="Roboto"/>
              </a:rPr>
            </a:br>
            <a:r>
              <a:rPr lang="en-US" dirty="0">
                <a:solidFill>
                  <a:srgbClr val="444444"/>
                </a:solidFill>
                <a:latin typeface="Roboto"/>
              </a:rPr>
              <a:t>Lord, my life to Your I bring,</a:t>
            </a:r>
            <a:br>
              <a:rPr lang="en-US" dirty="0">
                <a:solidFill>
                  <a:srgbClr val="444444"/>
                </a:solidFill>
                <a:latin typeface="Roboto"/>
              </a:rPr>
            </a:br>
            <a:r>
              <a:rPr lang="en-US" dirty="0">
                <a:solidFill>
                  <a:srgbClr val="444444"/>
                </a:solidFill>
                <a:latin typeface="Roboto"/>
              </a:rPr>
              <a:t>May each song I have to sing,</a:t>
            </a:r>
            <a:br>
              <a:rPr lang="en-US" dirty="0">
                <a:solidFill>
                  <a:srgbClr val="444444"/>
                </a:solidFill>
                <a:latin typeface="Roboto"/>
              </a:rPr>
            </a:br>
            <a:r>
              <a:rPr lang="en-US" dirty="0">
                <a:solidFill>
                  <a:srgbClr val="444444"/>
                </a:solidFill>
                <a:latin typeface="Roboto"/>
              </a:rPr>
              <a:t>Be to You a lovely thing, in Your time.</a:t>
            </a:r>
          </a:p>
          <a:p>
            <a:pPr algn="l"/>
            <a:endParaRPr lang="en-US" dirty="0">
              <a:solidFill>
                <a:srgbClr val="444444"/>
              </a:solidFill>
              <a:latin typeface="Roboto"/>
            </a:endParaRPr>
          </a:p>
          <a:p>
            <a:pPr algn="l"/>
            <a:r>
              <a:rPr lang="en-US" dirty="0">
                <a:solidFill>
                  <a:srgbClr val="444444"/>
                </a:solidFill>
                <a:latin typeface="Roboto"/>
              </a:rPr>
              <a:t>“Yet” - Jesus knew it was appointed for Him. About 6 months to the Passover. </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E518A43-8FD9-4037-900A-5CFF70B3F7B3}"/>
              </a:ext>
            </a:extLst>
          </p:cNvPr>
          <p:cNvSpPr>
            <a:spLocks noGrp="1"/>
          </p:cNvSpPr>
          <p:nvPr>
            <p:ph type="dt" idx="1"/>
          </p:nvPr>
        </p:nvSpPr>
        <p:spPr/>
        <p:txBody>
          <a:bodyPr/>
          <a:lstStyle/>
          <a:p>
            <a:r>
              <a:rPr lang="en-US"/>
              <a:t>10/21/2020 pm</a:t>
            </a:r>
          </a:p>
        </p:txBody>
      </p:sp>
      <p:sp>
        <p:nvSpPr>
          <p:cNvPr id="6" name="Footer Placeholder 5">
            <a:extLst>
              <a:ext uri="{FF2B5EF4-FFF2-40B4-BE49-F238E27FC236}">
                <a16:creationId xmlns:a16="http://schemas.microsoft.com/office/drawing/2014/main" id="{75F59750-1DB5-453C-B7EF-148B5AFB2BD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9FF2CB7-47EA-4E14-8C7F-ABCE2275EAAF}"/>
              </a:ext>
            </a:extLst>
          </p:cNvPr>
          <p:cNvSpPr>
            <a:spLocks noGrp="1"/>
          </p:cNvSpPr>
          <p:nvPr>
            <p:ph type="hdr" sz="quarter"/>
          </p:nvPr>
        </p:nvSpPr>
        <p:spPr/>
        <p:txBody>
          <a:bodyPr/>
          <a:lstStyle/>
          <a:p>
            <a:r>
              <a:rPr lang="en-US"/>
              <a:t>Class – The Life Of Christ (231)</a:t>
            </a:r>
          </a:p>
        </p:txBody>
      </p:sp>
    </p:spTree>
    <p:extLst>
      <p:ext uri="{BB962C8B-B14F-4D97-AF65-F5344CB8AC3E}">
        <p14:creationId xmlns:p14="http://schemas.microsoft.com/office/powerpoint/2010/main" val="2831781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John 15:18-20 - “If the world hates you, you know that it has hated Me before it hated you. 19 "If you were of the world, the world would love its own; but because you are not of the world, but I chose you out of the world, because of this the world hates you. 20 "Remember the word that I said to you, 'A slave is not greater than his master.' If they persecuted Me, they will also persecute you; if they kept My word, they will keep yours also.”</a:t>
            </a:r>
          </a:p>
          <a:p>
            <a:pPr algn="l"/>
            <a:endParaRPr lang="en-US" sz="1000" dirty="0"/>
          </a:p>
          <a:p>
            <a:pPr algn="l"/>
            <a:r>
              <a:rPr lang="en-US" sz="1000" dirty="0"/>
              <a:t>1 Kings 22 - Jehoshaphat, Ahab and Micaiah. 1 Kings 22:8, “…there is yet one man by whom we may inquire of the Lord, </a:t>
            </a:r>
            <a:r>
              <a:rPr lang="en-US" sz="1000" b="1" dirty="0"/>
              <a:t>but I hate him</a:t>
            </a:r>
            <a:r>
              <a:rPr lang="en-US" sz="1000" dirty="0"/>
              <a:t>, because he does not prophesy good concerning me, but evil. He is Micaiah son of </a:t>
            </a:r>
            <a:r>
              <a:rPr lang="en-US" sz="1000" dirty="0" err="1"/>
              <a:t>Imlah</a:t>
            </a:r>
            <a:r>
              <a:rPr lang="en-US" sz="1000" dirty="0"/>
              <a:t>.” </a:t>
            </a:r>
          </a:p>
          <a:p>
            <a:pPr algn="l"/>
            <a:endParaRPr lang="en-US" sz="1000" dirty="0"/>
          </a:p>
          <a:p>
            <a:pPr algn="l"/>
            <a:r>
              <a:rPr lang="en-US" sz="1000" dirty="0"/>
              <a:t>1 Kings 18:17 - Ahab to Elijah, “Is this you, you troubler of Israel.” </a:t>
            </a:r>
          </a:p>
          <a:p>
            <a:pPr algn="l"/>
            <a:endParaRPr lang="en-US" sz="1000" dirty="0"/>
          </a:p>
          <a:p>
            <a:pPr algn="l"/>
            <a:r>
              <a:rPr lang="en-US" sz="1000" dirty="0"/>
              <a:t>John 3:19-20 - “This is the judgment, that the Light has come into the world, and men loved the darkness rather than the Light, for their deeds were evil. 20 "For everyone who does evil hates the Light, and does not come to the Light for fear that his deeds will be exposed.”</a:t>
            </a:r>
          </a:p>
          <a:p>
            <a:pPr algn="l"/>
            <a:endParaRPr lang="en-US" sz="1000" dirty="0"/>
          </a:p>
          <a:p>
            <a:pPr algn="l"/>
            <a:r>
              <a:rPr lang="en-US" sz="1000" dirty="0"/>
              <a:t>John 15:18-19 - “If the world hates you, you know that it has hated Me before it hated you. 19 "If you were of the world, the world would love its own; but because you are not of the world, but I chose you out of the world, because of this the world hates you.”</a:t>
            </a:r>
          </a:p>
          <a:p>
            <a:pPr algn="l"/>
            <a:endParaRPr lang="en-US" sz="1000" dirty="0"/>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00999CFC-5142-462E-A9FD-630298B4DF34}"/>
              </a:ext>
            </a:extLst>
          </p:cNvPr>
          <p:cNvSpPr>
            <a:spLocks noGrp="1"/>
          </p:cNvSpPr>
          <p:nvPr>
            <p:ph type="dt" idx="1"/>
          </p:nvPr>
        </p:nvSpPr>
        <p:spPr/>
        <p:txBody>
          <a:bodyPr/>
          <a:lstStyle/>
          <a:p>
            <a:r>
              <a:rPr lang="en-US"/>
              <a:t>10/21/2020 pm</a:t>
            </a:r>
          </a:p>
        </p:txBody>
      </p:sp>
      <p:sp>
        <p:nvSpPr>
          <p:cNvPr id="6" name="Footer Placeholder 5">
            <a:extLst>
              <a:ext uri="{FF2B5EF4-FFF2-40B4-BE49-F238E27FC236}">
                <a16:creationId xmlns:a16="http://schemas.microsoft.com/office/drawing/2014/main" id="{0729B9AC-0C13-41B1-A5A3-15B4CBDDBD4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EA88FD1-CD0D-4C8F-8B68-AB8A3BD412E2}"/>
              </a:ext>
            </a:extLst>
          </p:cNvPr>
          <p:cNvSpPr>
            <a:spLocks noGrp="1"/>
          </p:cNvSpPr>
          <p:nvPr>
            <p:ph type="hdr" sz="quarter"/>
          </p:nvPr>
        </p:nvSpPr>
        <p:spPr/>
        <p:txBody>
          <a:bodyPr/>
          <a:lstStyle/>
          <a:p>
            <a:r>
              <a:rPr lang="en-US"/>
              <a:t>Class – The Life Of Christ (231)</a:t>
            </a:r>
          </a:p>
        </p:txBody>
      </p:sp>
    </p:spTree>
    <p:extLst>
      <p:ext uri="{BB962C8B-B14F-4D97-AF65-F5344CB8AC3E}">
        <p14:creationId xmlns:p14="http://schemas.microsoft.com/office/powerpoint/2010/main" val="1043882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78"/>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0" y="4475024"/>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10/24/2020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84"/>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3"/>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9" y="1685653"/>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8041799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10/24/2020</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8"/>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508813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10/24/2020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034807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10/24/2020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4"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3845214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10/24/2020</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51237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5"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3" y="1151797"/>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3" y="4897054"/>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10/24/2020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8"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65828096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2"/>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10/24/2020</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5874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10/24/2020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1"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58475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10/24/2020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0" y="518475"/>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2591693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4"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7"/>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10/24/2020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596"/>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147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10/24/2020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5" y="668596"/>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544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1"/>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3B77EF04-6424-4B70-94D1-FC932CBBDD9B}" type="datetimeFigureOut">
              <a:rPr lang="en-US" noProof="0" smtClean="0"/>
              <a:t>10/24/2020</a:t>
            </a:fld>
            <a:endParaRPr lang="en-US" noProof="0"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39" y="1685653"/>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140890162"/>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10/24/2020</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04020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10/24/2020</a:t>
            </a:fld>
            <a:endParaRPr lang="en-US" noProof="0"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346982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3" y="1931412"/>
            <a:ext cx="7128364" cy="1448217"/>
          </a:xfrm>
        </p:spPr>
        <p:txBody>
          <a:bodyPr>
            <a:spAutoFit/>
          </a:bodyPr>
          <a:lstStyle/>
          <a:p>
            <a:r>
              <a:rPr lang="en-US" dirty="0"/>
              <a:t>Lesson 13:</a:t>
            </a:r>
            <a:br>
              <a:rPr lang="en-US" dirty="0"/>
            </a:br>
            <a:r>
              <a:rPr lang="en-US" dirty="0"/>
              <a:t>In Jerusalem For the Feast</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3" y="4897054"/>
            <a:ext cx="7128364" cy="663002"/>
          </a:xfrm>
        </p:spPr>
        <p:txBody>
          <a:bodyPr>
            <a:spAutoFit/>
          </a:bodyPr>
          <a:lstStyle/>
          <a:p>
            <a:r>
              <a:rPr lang="en-US" dirty="0"/>
              <a:t>Jesus’ Brothers Advise Him To Go To Jerusalem</a:t>
            </a:r>
          </a:p>
          <a:p>
            <a:r>
              <a:rPr lang="en-US" dirty="0"/>
              <a:t>John 7:2-9</a:t>
            </a:r>
          </a:p>
        </p:txBody>
      </p:sp>
    </p:spTree>
    <p:extLst>
      <p:ext uri="{BB962C8B-B14F-4D97-AF65-F5344CB8AC3E}">
        <p14:creationId xmlns:p14="http://schemas.microsoft.com/office/powerpoint/2010/main" val="2461678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685800"/>
            <a:ext cx="7200900" cy="585417"/>
          </a:xfrm>
        </p:spPr>
        <p:txBody>
          <a:bodyPr>
            <a:spAutoFit/>
          </a:bodyPr>
          <a:lstStyle/>
          <a:p>
            <a:r>
              <a:rPr lang="en-US" dirty="0"/>
              <a:t>Jesus’ Brothers</a:t>
            </a: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644628" y="1729221"/>
            <a:ext cx="8105967" cy="4109587"/>
          </a:xfrm>
        </p:spPr>
        <p:txBody>
          <a:bodyPr>
            <a:spAutoFit/>
          </a:bodyPr>
          <a:lstStyle/>
          <a:p>
            <a:pPr marL="0" indent="0">
              <a:buNone/>
            </a:pPr>
            <a:r>
              <a:rPr lang="en-US" sz="2400" i="1" dirty="0"/>
              <a:t>“Now the feast of the Jews, </a:t>
            </a:r>
            <a:r>
              <a:rPr lang="en-US" sz="2400" b="1" i="1" dirty="0"/>
              <a:t>the Feast of Booths</a:t>
            </a:r>
            <a:r>
              <a:rPr lang="en-US" sz="2400" i="1" dirty="0"/>
              <a:t>, was near. Therefore </a:t>
            </a:r>
            <a:r>
              <a:rPr lang="en-US" sz="2400" b="1" i="1" dirty="0"/>
              <a:t>His brothers said to Him</a:t>
            </a:r>
            <a:r>
              <a:rPr lang="en-US" sz="2400" i="1" dirty="0"/>
              <a:t>, ‘</a:t>
            </a:r>
            <a:r>
              <a:rPr lang="en-US" sz="2400" b="1" i="1" dirty="0"/>
              <a:t>Leave here and go into Judea, so that Your disciples also may see Your works which You are doing</a:t>
            </a:r>
            <a:r>
              <a:rPr lang="en-US" sz="2400" i="1" dirty="0"/>
              <a:t>. For no one does anything in secret when he himself seeks to be known publicly. If You do these things, show Yourself to the world.’ </a:t>
            </a:r>
            <a:r>
              <a:rPr lang="en-US" sz="2400" b="1" i="1" dirty="0"/>
              <a:t>For not even His brothers were believing in Him</a:t>
            </a:r>
            <a:r>
              <a:rPr lang="en-US" sz="2400" i="1" dirty="0"/>
              <a:t>.”</a:t>
            </a:r>
            <a:r>
              <a:rPr lang="en-US" sz="2400" dirty="0"/>
              <a:t> (</a:t>
            </a:r>
            <a:r>
              <a:rPr lang="en-US" sz="2400" b="1" dirty="0">
                <a:solidFill>
                  <a:schemeClr val="accent6">
                    <a:lumMod val="50000"/>
                  </a:schemeClr>
                </a:solidFill>
              </a:rPr>
              <a:t>John 7:2-5</a:t>
            </a:r>
            <a:r>
              <a:rPr lang="en-US" sz="2400" dirty="0">
                <a:solidFill>
                  <a:schemeClr val="accent6">
                    <a:lumMod val="50000"/>
                  </a:schemeClr>
                </a:solidFill>
              </a:rPr>
              <a:t>)</a:t>
            </a:r>
          </a:p>
          <a:p>
            <a:pPr marL="0" indent="0">
              <a:buNone/>
            </a:pPr>
            <a:r>
              <a:rPr lang="en-US" sz="2400" i="1" dirty="0"/>
              <a:t>“</a:t>
            </a:r>
            <a:r>
              <a:rPr lang="en-US" sz="2400" b="1" i="1" dirty="0"/>
              <a:t>The Feast of Booths</a:t>
            </a:r>
            <a:r>
              <a:rPr lang="en-US" sz="2400" i="1" dirty="0"/>
              <a:t>”</a:t>
            </a:r>
            <a:r>
              <a:rPr lang="en-US" sz="2400" dirty="0"/>
              <a:t> – </a:t>
            </a:r>
            <a:r>
              <a:rPr lang="en-US" sz="2000" dirty="0"/>
              <a:t>(Exodus 23:16; 34:22; </a:t>
            </a:r>
            <a:br>
              <a:rPr lang="en-US" sz="2000" dirty="0"/>
            </a:br>
            <a:r>
              <a:rPr lang="en-US" sz="2000" u="sng" dirty="0"/>
              <a:t>Leviticus 23:33-36,39-43</a:t>
            </a:r>
            <a:r>
              <a:rPr lang="en-US" sz="2000" dirty="0"/>
              <a:t>; Deuteronomy16:13-16; Zechariah 14:16-19)</a:t>
            </a:r>
            <a:endParaRPr lang="en-US" sz="2400" dirty="0"/>
          </a:p>
          <a:p>
            <a:r>
              <a:rPr lang="en-US" sz="2400" dirty="0"/>
              <a:t>What was the purpose of this feast?</a:t>
            </a:r>
          </a:p>
        </p:txBody>
      </p:sp>
    </p:spTree>
    <p:extLst>
      <p:ext uri="{BB962C8B-B14F-4D97-AF65-F5344CB8AC3E}">
        <p14:creationId xmlns:p14="http://schemas.microsoft.com/office/powerpoint/2010/main" val="268453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685800"/>
            <a:ext cx="7200900" cy="585417"/>
          </a:xfrm>
        </p:spPr>
        <p:txBody>
          <a:bodyPr>
            <a:spAutoFit/>
          </a:bodyPr>
          <a:lstStyle/>
          <a:p>
            <a:r>
              <a:rPr lang="en-US" dirty="0"/>
              <a:t>Jesus’ Brothers</a:t>
            </a: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484672"/>
            <a:ext cx="8117657" cy="4076757"/>
          </a:xfrm>
        </p:spPr>
        <p:txBody>
          <a:bodyPr>
            <a:spAutoFit/>
          </a:bodyPr>
          <a:lstStyle/>
          <a:p>
            <a:pPr marL="0" indent="0">
              <a:buNone/>
            </a:pPr>
            <a:r>
              <a:rPr lang="en-US" sz="2400" dirty="0"/>
              <a:t>References to Jesus’ fleshly brothers:</a:t>
            </a:r>
          </a:p>
          <a:p>
            <a:r>
              <a:rPr lang="en-US" sz="2400" dirty="0"/>
              <a:t>Matthew 13:55-56 – </a:t>
            </a:r>
            <a:r>
              <a:rPr lang="en-US" sz="2400" i="1" dirty="0"/>
              <a:t>“… His brothers, </a:t>
            </a:r>
            <a:r>
              <a:rPr lang="en-US" sz="2400" b="1" i="1" dirty="0"/>
              <a:t>James</a:t>
            </a:r>
            <a:r>
              <a:rPr lang="en-US" sz="2400" i="1" dirty="0"/>
              <a:t> and </a:t>
            </a:r>
            <a:r>
              <a:rPr lang="en-US" sz="2400" b="1" i="1" dirty="0"/>
              <a:t>Joseph</a:t>
            </a:r>
            <a:r>
              <a:rPr lang="en-US" sz="2400" i="1" dirty="0"/>
              <a:t> and </a:t>
            </a:r>
            <a:r>
              <a:rPr lang="en-US" sz="2400" b="1" i="1" dirty="0"/>
              <a:t>Simon</a:t>
            </a:r>
            <a:r>
              <a:rPr lang="en-US" sz="2400" i="1" dirty="0"/>
              <a:t> and </a:t>
            </a:r>
            <a:r>
              <a:rPr lang="en-US" sz="2400" b="1" i="1" dirty="0"/>
              <a:t>Judas</a:t>
            </a:r>
            <a:r>
              <a:rPr lang="en-US" sz="2400" i="1" dirty="0"/>
              <a:t>? And </a:t>
            </a:r>
            <a:r>
              <a:rPr lang="en-US" sz="2400" b="1" i="1" dirty="0"/>
              <a:t>His sisters</a:t>
            </a:r>
            <a:r>
              <a:rPr lang="en-US" sz="2400" i="1" dirty="0"/>
              <a:t>, are they not all with us?” </a:t>
            </a:r>
            <a:r>
              <a:rPr lang="en-US" sz="2400" dirty="0"/>
              <a:t>(Matthew 12:46-50)</a:t>
            </a:r>
          </a:p>
          <a:p>
            <a:r>
              <a:rPr lang="en-US" sz="2400" i="1" dirty="0"/>
              <a:t>“… </a:t>
            </a:r>
            <a:r>
              <a:rPr lang="en-US" sz="2400" b="1" i="1" dirty="0"/>
              <a:t>not even His brothers were believing in Him</a:t>
            </a:r>
            <a:r>
              <a:rPr lang="en-US" sz="2400" i="1" dirty="0"/>
              <a:t> …”</a:t>
            </a:r>
            <a:r>
              <a:rPr lang="en-US" sz="2400" b="1" i="1" dirty="0"/>
              <a:t> </a:t>
            </a:r>
            <a:r>
              <a:rPr lang="en-US" sz="2400" dirty="0"/>
              <a:t>(John 7:5; cf. Mark 3:20-21) How so? (John 8:24, 58;</a:t>
            </a:r>
            <a:br>
              <a:rPr lang="en-US" sz="2400" dirty="0"/>
            </a:br>
            <a:r>
              <a:rPr lang="en-US" sz="2400" dirty="0"/>
              <a:t>cf. Luke 2:26, 38)</a:t>
            </a:r>
          </a:p>
          <a:p>
            <a:r>
              <a:rPr lang="en-US" sz="2400" dirty="0"/>
              <a:t>Later they did </a:t>
            </a:r>
            <a:r>
              <a:rPr lang="en-US" sz="2400" i="1" dirty="0"/>
              <a:t>“</a:t>
            </a:r>
            <a:r>
              <a:rPr lang="en-US" sz="2400" b="1" i="1" dirty="0"/>
              <a:t>believe in Him</a:t>
            </a:r>
            <a:r>
              <a:rPr lang="en-US" sz="2400" i="1" dirty="0"/>
              <a:t>.”</a:t>
            </a:r>
            <a:br>
              <a:rPr lang="en-US" sz="2400" i="1" dirty="0"/>
            </a:br>
            <a:r>
              <a:rPr lang="en-US" sz="2400" dirty="0"/>
              <a:t>(Acts 1:14; 1 Corinthians 9:5)</a:t>
            </a:r>
          </a:p>
          <a:p>
            <a:r>
              <a:rPr lang="en-US" sz="2400" dirty="0"/>
              <a:t>What changed?</a:t>
            </a:r>
            <a:endParaRPr lang="en-US" dirty="0"/>
          </a:p>
        </p:txBody>
      </p:sp>
    </p:spTree>
    <p:extLst>
      <p:ext uri="{BB962C8B-B14F-4D97-AF65-F5344CB8AC3E}">
        <p14:creationId xmlns:p14="http://schemas.microsoft.com/office/powerpoint/2010/main" val="72043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685800"/>
            <a:ext cx="7200900" cy="585417"/>
          </a:xfrm>
        </p:spPr>
        <p:txBody>
          <a:bodyPr>
            <a:spAutoFit/>
          </a:bodyPr>
          <a:lstStyle/>
          <a:p>
            <a:r>
              <a:rPr lang="en-US" dirty="0"/>
              <a:t>Jesus’ Brothers</a:t>
            </a: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3977564"/>
          </a:xfrm>
        </p:spPr>
        <p:txBody>
          <a:bodyPr>
            <a:spAutoFit/>
          </a:bodyPr>
          <a:lstStyle/>
          <a:p>
            <a:pPr marL="0" indent="0">
              <a:spcBef>
                <a:spcPts val="600"/>
              </a:spcBef>
              <a:spcAft>
                <a:spcPts val="0"/>
              </a:spcAft>
              <a:buNone/>
            </a:pPr>
            <a:r>
              <a:rPr lang="en-US" sz="2200" dirty="0"/>
              <a:t>Jesus’ brothers’ advice:</a:t>
            </a:r>
          </a:p>
          <a:p>
            <a:pPr marL="0" indent="0">
              <a:spcBef>
                <a:spcPts val="600"/>
              </a:spcBef>
              <a:spcAft>
                <a:spcPts val="0"/>
              </a:spcAft>
              <a:buNone/>
            </a:pPr>
            <a:r>
              <a:rPr lang="en-US" sz="2200" i="1" dirty="0"/>
              <a:t>“</a:t>
            </a:r>
            <a:r>
              <a:rPr lang="en-US" sz="2200" b="1" i="1" dirty="0"/>
              <a:t>Leave here and go into Judea, so that Your disciples also may see Your works which You are doing</a:t>
            </a:r>
            <a:r>
              <a:rPr lang="en-US" sz="2200" i="1" dirty="0"/>
              <a:t>. For no one does anything in secret when he himself </a:t>
            </a:r>
            <a:r>
              <a:rPr lang="en-US" sz="2200" b="1" i="1" dirty="0"/>
              <a:t>seeks to be known publicly</a:t>
            </a:r>
            <a:r>
              <a:rPr lang="en-US" sz="2200" i="1" dirty="0"/>
              <a:t>. If You do these things, </a:t>
            </a:r>
            <a:r>
              <a:rPr lang="en-US" sz="2200" b="1" i="1" dirty="0"/>
              <a:t>show Yourself to the world</a:t>
            </a:r>
            <a:r>
              <a:rPr lang="en-US" sz="2200" i="1" dirty="0"/>
              <a:t>.” </a:t>
            </a:r>
            <a:r>
              <a:rPr lang="en-US" sz="2200" dirty="0"/>
              <a:t>(John 7:3-4)</a:t>
            </a:r>
          </a:p>
          <a:p>
            <a:pPr marL="0" indent="0">
              <a:spcBef>
                <a:spcPts val="600"/>
              </a:spcBef>
              <a:spcAft>
                <a:spcPts val="0"/>
              </a:spcAft>
              <a:buNone/>
            </a:pPr>
            <a:r>
              <a:rPr lang="en-US" sz="2200" dirty="0"/>
              <a:t>Jesus’ brothers had a sense that His ministry possessed an element of secrecy. (John 7:4; cf. 7:13; 7:26; 18:20)</a:t>
            </a:r>
          </a:p>
          <a:p>
            <a:r>
              <a:rPr lang="en-US" sz="2200" i="1" dirty="0"/>
              <a:t>“</a:t>
            </a:r>
            <a:r>
              <a:rPr lang="en-US" sz="2200" b="1" i="1" dirty="0"/>
              <a:t>Publicly</a:t>
            </a:r>
            <a:r>
              <a:rPr lang="en-US" sz="2200" i="1" dirty="0"/>
              <a:t>” </a:t>
            </a:r>
            <a:r>
              <a:rPr lang="en-US" sz="2200" dirty="0"/>
              <a:t>– “outspokenness, i.e., frankness, bluntness”</a:t>
            </a:r>
          </a:p>
          <a:p>
            <a:pPr marL="0" indent="0">
              <a:buNone/>
            </a:pPr>
            <a:r>
              <a:rPr lang="en-US" sz="2200" dirty="0"/>
              <a:t>It’s what Jesus’ opponents were unwilling to do.</a:t>
            </a:r>
            <a:br>
              <a:rPr lang="en-US" sz="2200" dirty="0"/>
            </a:br>
            <a:r>
              <a:rPr lang="en-US" sz="2200" dirty="0"/>
              <a:t>(John 7:13; cf. 10:24; 11:54)</a:t>
            </a:r>
          </a:p>
        </p:txBody>
      </p:sp>
    </p:spTree>
    <p:extLst>
      <p:ext uri="{BB962C8B-B14F-4D97-AF65-F5344CB8AC3E}">
        <p14:creationId xmlns:p14="http://schemas.microsoft.com/office/powerpoint/2010/main" val="371960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685800"/>
            <a:ext cx="7200900" cy="585417"/>
          </a:xfrm>
        </p:spPr>
        <p:txBody>
          <a:bodyPr>
            <a:spAutoFit/>
          </a:bodyPr>
          <a:lstStyle/>
          <a:p>
            <a:r>
              <a:rPr lang="en-US" dirty="0"/>
              <a:t>Jesus’ Brothers</a:t>
            </a: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3177280"/>
          </a:xfrm>
        </p:spPr>
        <p:txBody>
          <a:bodyPr>
            <a:spAutoFit/>
          </a:bodyPr>
          <a:lstStyle/>
          <a:p>
            <a:pPr marL="0" indent="0">
              <a:spcBef>
                <a:spcPts val="600"/>
              </a:spcBef>
              <a:spcAft>
                <a:spcPts val="0"/>
              </a:spcAft>
              <a:buNone/>
            </a:pPr>
            <a:r>
              <a:rPr lang="en-US" sz="2400" dirty="0"/>
              <a:t>Jesus had not sought out large audiences among the spiritually elite in Jerusalem.</a:t>
            </a:r>
          </a:p>
          <a:p>
            <a:pPr>
              <a:spcBef>
                <a:spcPts val="600"/>
              </a:spcBef>
              <a:spcAft>
                <a:spcPts val="0"/>
              </a:spcAft>
            </a:pPr>
            <a:r>
              <a:rPr lang="en-US" sz="2400" dirty="0"/>
              <a:t>Jesus’ last time in Jerusalem? What happened in </a:t>
            </a:r>
            <a:br>
              <a:rPr lang="en-US" sz="2400" dirty="0"/>
            </a:br>
            <a:r>
              <a:rPr lang="en-US" sz="2400" dirty="0"/>
              <a:t>John 2:14-25 and John 5.</a:t>
            </a:r>
          </a:p>
          <a:p>
            <a:pPr marL="0" indent="0">
              <a:spcBef>
                <a:spcPts val="600"/>
              </a:spcBef>
              <a:spcAft>
                <a:spcPts val="0"/>
              </a:spcAft>
              <a:buNone/>
            </a:pPr>
            <a:r>
              <a:rPr lang="en-US" sz="2400" dirty="0"/>
              <a:t>Even His brothers gave in to the idea of “one more sign.” Same idea in John 6:30. (cf. Matthew 12:38ff)</a:t>
            </a:r>
          </a:p>
          <a:p>
            <a:pPr marL="0" indent="0">
              <a:spcBef>
                <a:spcPts val="600"/>
              </a:spcBef>
              <a:spcAft>
                <a:spcPts val="0"/>
              </a:spcAft>
              <a:buNone/>
            </a:pPr>
            <a:r>
              <a:rPr lang="en-US" sz="2400" i="1" dirty="0"/>
              <a:t>“</a:t>
            </a:r>
            <a:r>
              <a:rPr lang="en-US" sz="2400" b="1" i="1" dirty="0"/>
              <a:t>Show Yourself to the world</a:t>
            </a:r>
            <a:r>
              <a:rPr lang="en-US" sz="2400" i="1" dirty="0"/>
              <a:t>.”</a:t>
            </a:r>
            <a:endParaRPr lang="en-US" sz="2400" dirty="0"/>
          </a:p>
          <a:p>
            <a:pPr marL="0" indent="0">
              <a:spcBef>
                <a:spcPts val="600"/>
              </a:spcBef>
              <a:spcAft>
                <a:spcPts val="0"/>
              </a:spcAft>
              <a:buNone/>
            </a:pPr>
            <a:r>
              <a:rPr lang="en-US" sz="2400" b="1" dirty="0"/>
              <a:t>Jesus would accomplish that in His time</a:t>
            </a:r>
            <a:r>
              <a:rPr lang="en-US" sz="2400" dirty="0"/>
              <a:t>.</a:t>
            </a:r>
          </a:p>
        </p:txBody>
      </p:sp>
    </p:spTree>
    <p:extLst>
      <p:ext uri="{BB962C8B-B14F-4D97-AF65-F5344CB8AC3E}">
        <p14:creationId xmlns:p14="http://schemas.microsoft.com/office/powerpoint/2010/main" val="215717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685800"/>
            <a:ext cx="7200900" cy="585417"/>
          </a:xfrm>
        </p:spPr>
        <p:txBody>
          <a:bodyPr>
            <a:spAutoFit/>
          </a:bodyPr>
          <a:lstStyle/>
          <a:p>
            <a:r>
              <a:rPr lang="en-US" dirty="0"/>
              <a:t>Jesus’ Brothers</a:t>
            </a: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543050"/>
            <a:ext cx="7854743" cy="5162550"/>
          </a:xfrm>
        </p:spPr>
        <p:txBody>
          <a:bodyPr>
            <a:spAutoFit/>
          </a:bodyPr>
          <a:lstStyle/>
          <a:p>
            <a:pPr marL="0" indent="0">
              <a:spcBef>
                <a:spcPts val="600"/>
              </a:spcBef>
              <a:spcAft>
                <a:spcPts val="0"/>
              </a:spcAft>
              <a:buNone/>
            </a:pPr>
            <a:r>
              <a:rPr lang="en-US" sz="2400" dirty="0"/>
              <a:t>Jesus’ response:</a:t>
            </a:r>
          </a:p>
          <a:p>
            <a:pPr marL="0" indent="0">
              <a:spcBef>
                <a:spcPts val="600"/>
              </a:spcBef>
              <a:spcAft>
                <a:spcPts val="0"/>
              </a:spcAft>
              <a:buNone/>
            </a:pPr>
            <a:r>
              <a:rPr lang="en-US" sz="2400" i="1" dirty="0"/>
              <a:t>“</a:t>
            </a:r>
            <a:r>
              <a:rPr lang="en-US" sz="2400" b="1" i="1" dirty="0"/>
              <a:t>My time is not yet here</a:t>
            </a:r>
            <a:r>
              <a:rPr lang="en-US" sz="2400" i="1" dirty="0"/>
              <a:t>, but </a:t>
            </a:r>
            <a:r>
              <a:rPr lang="en-US" sz="2400" b="1" i="1" dirty="0"/>
              <a:t>your time is always opportune</a:t>
            </a:r>
            <a:r>
              <a:rPr lang="en-US" sz="2400" i="1" dirty="0"/>
              <a:t>. The world cannot hate you, </a:t>
            </a:r>
            <a:r>
              <a:rPr lang="en-US" sz="2400" b="1" i="1" dirty="0"/>
              <a:t>but it hates Me because I testify of it</a:t>
            </a:r>
            <a:r>
              <a:rPr lang="en-US" sz="2400" i="1" dirty="0"/>
              <a:t>, that its deeds are evil. Go up to the feast yourselves; I do not go up to this feast because </a:t>
            </a:r>
            <a:r>
              <a:rPr lang="en-US" sz="2400" b="1" i="1" dirty="0"/>
              <a:t>My time has not </a:t>
            </a:r>
            <a:r>
              <a:rPr lang="en-US" sz="2400" b="1" i="1" u="sng" dirty="0"/>
              <a:t>yet</a:t>
            </a:r>
            <a:r>
              <a:rPr lang="en-US" sz="2400" b="1" i="1" dirty="0"/>
              <a:t> fully come</a:t>
            </a:r>
            <a:r>
              <a:rPr lang="en-US" sz="2400" i="1" dirty="0"/>
              <a:t>.” </a:t>
            </a:r>
            <a:r>
              <a:rPr lang="en-US" sz="2400" dirty="0"/>
              <a:t>(</a:t>
            </a:r>
            <a:r>
              <a:rPr lang="en-US" sz="2400" b="1" dirty="0"/>
              <a:t>John 7:6-8</a:t>
            </a:r>
            <a:r>
              <a:rPr lang="en-US" sz="2400" dirty="0"/>
              <a:t>)</a:t>
            </a:r>
          </a:p>
          <a:p>
            <a:pPr marL="0" indent="0">
              <a:spcBef>
                <a:spcPts val="600"/>
              </a:spcBef>
              <a:spcAft>
                <a:spcPts val="0"/>
              </a:spcAft>
              <a:buNone/>
            </a:pPr>
            <a:r>
              <a:rPr lang="en-US" sz="2400" i="1" dirty="0"/>
              <a:t>“</a:t>
            </a:r>
            <a:r>
              <a:rPr lang="en-US" sz="2400" b="1" i="1" dirty="0"/>
              <a:t>My time is not yet here</a:t>
            </a:r>
            <a:r>
              <a:rPr lang="en-US" sz="2400" i="1" dirty="0"/>
              <a:t> … </a:t>
            </a:r>
            <a:r>
              <a:rPr lang="en-US" sz="2400" b="1" i="1" dirty="0"/>
              <a:t>fully come</a:t>
            </a:r>
            <a:r>
              <a:rPr lang="en-US" sz="2400" i="1" dirty="0"/>
              <a:t>” </a:t>
            </a:r>
            <a:r>
              <a:rPr lang="en-US" sz="2400" dirty="0"/>
              <a:t>– (John 2:4; 7:30; 8:20;12:23-27; 13:1;17:1; Matthew 26:18)</a:t>
            </a:r>
          </a:p>
          <a:p>
            <a:pPr>
              <a:spcBef>
                <a:spcPts val="600"/>
              </a:spcBef>
              <a:spcAft>
                <a:spcPts val="0"/>
              </a:spcAft>
            </a:pPr>
            <a:r>
              <a:rPr lang="en-US" sz="2400" i="1" dirty="0"/>
              <a:t>“</a:t>
            </a:r>
            <a:r>
              <a:rPr lang="en-US" sz="2400" b="1" i="1" dirty="0"/>
              <a:t>Time</a:t>
            </a:r>
            <a:r>
              <a:rPr lang="en-US" sz="2400" i="1" dirty="0"/>
              <a:t>”</a:t>
            </a:r>
            <a:r>
              <a:rPr lang="en-US" sz="2400" dirty="0"/>
              <a:t> – from </a:t>
            </a:r>
            <a:r>
              <a:rPr lang="en-US" sz="2400" i="1" dirty="0" err="1"/>
              <a:t>kairos</a:t>
            </a:r>
            <a:r>
              <a:rPr lang="en-US" sz="2400" dirty="0"/>
              <a:t> meaning a proper occasion, the right time. (1 Timothy 2:6; 1 Peter 5:6)</a:t>
            </a:r>
          </a:p>
          <a:p>
            <a:pPr marL="0" indent="0">
              <a:spcBef>
                <a:spcPts val="600"/>
              </a:spcBef>
              <a:spcAft>
                <a:spcPts val="0"/>
              </a:spcAft>
              <a:buNone/>
            </a:pPr>
            <a:r>
              <a:rPr lang="en-US" sz="2400" i="1" dirty="0"/>
              <a:t>“… </a:t>
            </a:r>
            <a:r>
              <a:rPr lang="en-US" sz="2400" b="1" i="1" dirty="0"/>
              <a:t>your time is always opportune</a:t>
            </a:r>
            <a:r>
              <a:rPr lang="en-US" sz="2400" i="1" dirty="0"/>
              <a:t>.”</a:t>
            </a:r>
            <a:r>
              <a:rPr lang="en-US" sz="2400" dirty="0"/>
              <a:t> It didn’t matter when the Lord’s brothers would go.</a:t>
            </a:r>
          </a:p>
          <a:p>
            <a:pPr marL="0" indent="0">
              <a:buNone/>
            </a:pPr>
            <a:r>
              <a:rPr lang="en-US" sz="2400" dirty="0"/>
              <a:t>Jesus understood His relationship to the world.</a:t>
            </a:r>
          </a:p>
        </p:txBody>
      </p:sp>
    </p:spTree>
    <p:extLst>
      <p:ext uri="{BB962C8B-B14F-4D97-AF65-F5344CB8AC3E}">
        <p14:creationId xmlns:p14="http://schemas.microsoft.com/office/powerpoint/2010/main" val="301832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685800"/>
            <a:ext cx="7200900" cy="585417"/>
          </a:xfrm>
        </p:spPr>
        <p:txBody>
          <a:bodyPr>
            <a:spAutoFit/>
          </a:bodyPr>
          <a:lstStyle/>
          <a:p>
            <a:r>
              <a:rPr lang="en-US" dirty="0"/>
              <a:t>Jesus’ Brothers</a:t>
            </a: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3729611"/>
          </a:xfrm>
        </p:spPr>
        <p:txBody>
          <a:bodyPr>
            <a:spAutoFit/>
          </a:bodyPr>
          <a:lstStyle/>
          <a:p>
            <a:pPr marL="0" indent="0">
              <a:buNone/>
            </a:pPr>
            <a:r>
              <a:rPr lang="en-US" sz="2400" dirty="0"/>
              <a:t>Jesus understood His relationship to the world. Jesus told His brothers:</a:t>
            </a:r>
          </a:p>
          <a:p>
            <a:r>
              <a:rPr lang="en-US" sz="2400" b="1" i="1" dirty="0"/>
              <a:t>“The world cannot hate you</a:t>
            </a:r>
            <a:r>
              <a:rPr lang="en-US" sz="2400" i="1" dirty="0"/>
              <a:t> …”</a:t>
            </a:r>
            <a:r>
              <a:rPr lang="en-US" sz="2400" dirty="0"/>
              <a:t> (John 15:19). Why?</a:t>
            </a:r>
          </a:p>
          <a:p>
            <a:r>
              <a:rPr lang="en-US" sz="2400" i="1" dirty="0"/>
              <a:t>“… </a:t>
            </a:r>
            <a:r>
              <a:rPr lang="en-US" sz="2400" b="1" i="1" dirty="0"/>
              <a:t>It hates Me because I testify of it, that its deeds are evil</a:t>
            </a:r>
            <a:r>
              <a:rPr lang="en-US" sz="2400" i="1" dirty="0"/>
              <a:t>.”</a:t>
            </a:r>
            <a:r>
              <a:rPr lang="en-US" sz="2400" dirty="0"/>
              <a:t> (1 Kings 22:7-8; cf. I Kings 18:17; </a:t>
            </a:r>
            <a:br>
              <a:rPr lang="en-US" sz="2400" dirty="0"/>
            </a:br>
            <a:r>
              <a:rPr lang="en-US" sz="2400" dirty="0"/>
              <a:t>John 3:19; 15:25)</a:t>
            </a:r>
          </a:p>
          <a:p>
            <a:r>
              <a:rPr lang="en-US" sz="2400" dirty="0"/>
              <a:t>The application to His disciples. (John 15:18-20)</a:t>
            </a:r>
          </a:p>
          <a:p>
            <a:pPr marL="0" indent="0">
              <a:buNone/>
            </a:pPr>
            <a:r>
              <a:rPr lang="en-US" sz="2400" i="1" dirty="0"/>
              <a:t>“Having said these things to them, He stayed in Galilee.” </a:t>
            </a:r>
            <a:r>
              <a:rPr lang="en-US" sz="2400" dirty="0"/>
              <a:t>(John 7:9)</a:t>
            </a:r>
          </a:p>
        </p:txBody>
      </p:sp>
    </p:spTree>
    <p:extLst>
      <p:ext uri="{BB962C8B-B14F-4D97-AF65-F5344CB8AC3E}">
        <p14:creationId xmlns:p14="http://schemas.microsoft.com/office/powerpoint/2010/main" val="417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3126</TotalTime>
  <Words>1872</Words>
  <Application>Microsoft Office PowerPoint</Application>
  <PresentationFormat>On-screen Show (4:3)</PresentationFormat>
  <Paragraphs>99</Paragraphs>
  <Slides>7</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Calibri</vt:lpstr>
      <vt:lpstr>Franklin Gothic Book</vt:lpstr>
      <vt:lpstr>Impact</vt:lpstr>
      <vt:lpstr>Roboto</vt:lpstr>
      <vt:lpstr>TimesNewRomanPS-BoldMT</vt:lpstr>
      <vt:lpstr>TimesNewRomanPS-ItalicMT</vt:lpstr>
      <vt:lpstr>TimesNewRomanPSMT</vt:lpstr>
      <vt:lpstr>Crop</vt:lpstr>
      <vt:lpstr>Lesson 13: In Jerusalem For the Feast</vt:lpstr>
      <vt:lpstr>Jesus’ Brothers</vt:lpstr>
      <vt:lpstr>Jesus’ Brothers</vt:lpstr>
      <vt:lpstr>Jesus’ Brothers</vt:lpstr>
      <vt:lpstr>Jesus’ Brothers</vt:lpstr>
      <vt:lpstr>Jesus’ Brothers</vt:lpstr>
      <vt:lpstr>Jesus’ Brothers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(10-21-20)</dc:title>
  <dc:creator>Chris Simmons</dc:creator>
  <cp:lastModifiedBy>Richard Lidh</cp:lastModifiedBy>
  <cp:revision>9</cp:revision>
  <cp:lastPrinted>2020-10-24T16:52:12Z</cp:lastPrinted>
  <dcterms:created xsi:type="dcterms:W3CDTF">2011-11-13T00:33:04Z</dcterms:created>
  <dcterms:modified xsi:type="dcterms:W3CDTF">2020-10-24T16:52:15Z</dcterms:modified>
</cp:coreProperties>
</file>